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56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08C73-2312-421F-9E9B-2B958491B78A}" type="datetimeFigureOut">
              <a:rPr lang="zh-CN" altLang="en-US" smtClean="0"/>
              <a:t>2017/6/28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C6F23-2B21-45C7-8960-D020C8BF27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2803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08C73-2312-421F-9E9B-2B958491B78A}" type="datetimeFigureOut">
              <a:rPr lang="zh-CN" altLang="en-US" smtClean="0"/>
              <a:t>2017/6/28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C6F23-2B21-45C7-8960-D020C8BF27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452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08C73-2312-421F-9E9B-2B958491B78A}" type="datetimeFigureOut">
              <a:rPr lang="zh-CN" altLang="en-US" smtClean="0"/>
              <a:t>2017/6/28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C6F23-2B21-45C7-8960-D020C8BF27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350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08C73-2312-421F-9E9B-2B958491B78A}" type="datetimeFigureOut">
              <a:rPr lang="zh-CN" altLang="en-US" smtClean="0"/>
              <a:t>2017/6/28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C6F23-2B21-45C7-8960-D020C8BF27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9623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08C73-2312-421F-9E9B-2B958491B78A}" type="datetimeFigureOut">
              <a:rPr lang="zh-CN" altLang="en-US" smtClean="0"/>
              <a:t>2017/6/28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C6F23-2B21-45C7-8960-D020C8BF27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4288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08C73-2312-421F-9E9B-2B958491B78A}" type="datetimeFigureOut">
              <a:rPr lang="zh-CN" altLang="en-US" smtClean="0"/>
              <a:t>2017/6/28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C6F23-2B21-45C7-8960-D020C8BF27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651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08C73-2312-421F-9E9B-2B958491B78A}" type="datetimeFigureOut">
              <a:rPr lang="zh-CN" altLang="en-US" smtClean="0"/>
              <a:t>2017/6/28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C6F23-2B21-45C7-8960-D020C8BF27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0246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08C73-2312-421F-9E9B-2B958491B78A}" type="datetimeFigureOut">
              <a:rPr lang="zh-CN" altLang="en-US" smtClean="0"/>
              <a:t>2017/6/28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C6F23-2B21-45C7-8960-D020C8BF27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500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08C73-2312-421F-9E9B-2B958491B78A}" type="datetimeFigureOut">
              <a:rPr lang="zh-CN" altLang="en-US" smtClean="0"/>
              <a:t>2017/6/28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C6F23-2B21-45C7-8960-D020C8BF27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730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08C73-2312-421F-9E9B-2B958491B78A}" type="datetimeFigureOut">
              <a:rPr lang="zh-CN" altLang="en-US" smtClean="0"/>
              <a:t>2017/6/28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C6F23-2B21-45C7-8960-D020C8BF27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930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08C73-2312-421F-9E9B-2B958491B78A}" type="datetimeFigureOut">
              <a:rPr lang="zh-CN" altLang="en-US" smtClean="0"/>
              <a:t>2017/6/28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C6F23-2B21-45C7-8960-D020C8BF27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3449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C08C73-2312-421F-9E9B-2B958491B78A}" type="datetimeFigureOut">
              <a:rPr lang="zh-CN" altLang="en-US" smtClean="0"/>
              <a:t>2017/6/28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C6F23-2B21-45C7-8960-D020C8BF27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131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10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10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956550" y="6165850"/>
            <a:ext cx="1187450" cy="692150"/>
          </a:xfrm>
          <a:prstGeom prst="actionButtonForwardNex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334852" name="Picture 4" descr="松鼠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8785225" cy="593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699791" y="3242000"/>
            <a:ext cx="1134021" cy="1051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354364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3485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Image00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8785225" cy="607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4371" name="Text Box 3"/>
          <p:cNvSpPr txBox="1">
            <a:spLocks noChangeArrowheads="1"/>
          </p:cNvSpPr>
          <p:nvPr/>
        </p:nvSpPr>
        <p:spPr bwMode="auto">
          <a:xfrm>
            <a:off x="971550" y="4508500"/>
            <a:ext cx="7162800" cy="1736725"/>
          </a:xfrm>
          <a:prstGeom prst="rect">
            <a:avLst/>
          </a:prstGeom>
          <a:solidFill>
            <a:srgbClr val="FFFF99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54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kumimoji="1" lang="zh-CN" altLang="en-US" sz="5400" b="1">
                <a:latin typeface="楷体_GB2312" pitchFamily="49" charset="-122"/>
                <a:ea typeface="楷体_GB2312" pitchFamily="49" charset="-122"/>
              </a:rPr>
              <a:t>绿油油的叶子</a:t>
            </a:r>
            <a:r>
              <a:rPr kumimoji="1" lang="en-US" altLang="zh-CN" sz="54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kumimoji="1" lang="zh-CN" altLang="en-US" sz="5400" b="1">
                <a:latin typeface="楷体_GB2312" pitchFamily="49" charset="-122"/>
                <a:ea typeface="楷体_GB2312" pitchFamily="49" charset="-122"/>
              </a:rPr>
              <a:t>黄灿灿的小花</a:t>
            </a:r>
            <a:r>
              <a:rPr kumimoji="1" lang="en-US" altLang="zh-CN" sz="54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kumimoji="1" lang="zh-CN" altLang="en-US" sz="5400" b="1">
                <a:latin typeface="楷体_GB2312" pitchFamily="49" charset="-122"/>
                <a:ea typeface="楷体_GB2312" pitchFamily="49" charset="-122"/>
              </a:rPr>
              <a:t>真好看。</a:t>
            </a:r>
          </a:p>
        </p:txBody>
      </p:sp>
      <p:grpSp>
        <p:nvGrpSpPr>
          <p:cNvPr id="314379" name="Group 11"/>
          <p:cNvGrpSpPr>
            <a:grpSpLocks/>
          </p:cNvGrpSpPr>
          <p:nvPr/>
        </p:nvGrpSpPr>
        <p:grpSpPr bwMode="auto">
          <a:xfrm>
            <a:off x="1323975" y="5292725"/>
            <a:ext cx="6056313" cy="1016000"/>
            <a:chOff x="834" y="3334"/>
            <a:chExt cx="3815" cy="640"/>
          </a:xfrm>
        </p:grpSpPr>
        <p:sp>
          <p:nvSpPr>
            <p:cNvPr id="11269" name="AutoShape 4"/>
            <p:cNvSpPr>
              <a:spLocks noChangeArrowheads="1"/>
            </p:cNvSpPr>
            <p:nvPr/>
          </p:nvSpPr>
          <p:spPr bwMode="auto">
            <a:xfrm>
              <a:off x="834" y="3878"/>
              <a:ext cx="96" cy="96"/>
            </a:xfrm>
            <a:prstGeom prst="flowChartConnector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1270" name="AutoShape 5"/>
            <p:cNvSpPr>
              <a:spLocks noChangeArrowheads="1"/>
            </p:cNvSpPr>
            <p:nvPr/>
          </p:nvSpPr>
          <p:spPr bwMode="auto">
            <a:xfrm>
              <a:off x="1247" y="3878"/>
              <a:ext cx="96" cy="96"/>
            </a:xfrm>
            <a:prstGeom prst="flowChartConnector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1271" name="AutoShape 6"/>
            <p:cNvSpPr>
              <a:spLocks noChangeArrowheads="1"/>
            </p:cNvSpPr>
            <p:nvPr/>
          </p:nvSpPr>
          <p:spPr bwMode="auto">
            <a:xfrm>
              <a:off x="1680" y="3334"/>
              <a:ext cx="96" cy="96"/>
            </a:xfrm>
            <a:prstGeom prst="flowChartConnector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1272" name="AutoShape 7"/>
            <p:cNvSpPr>
              <a:spLocks noChangeArrowheads="1"/>
            </p:cNvSpPr>
            <p:nvPr/>
          </p:nvSpPr>
          <p:spPr bwMode="auto">
            <a:xfrm>
              <a:off x="2154" y="3334"/>
              <a:ext cx="96" cy="96"/>
            </a:xfrm>
            <a:prstGeom prst="flowChartConnector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1273" name="AutoShape 8"/>
            <p:cNvSpPr>
              <a:spLocks noChangeArrowheads="1"/>
            </p:cNvSpPr>
            <p:nvPr/>
          </p:nvSpPr>
          <p:spPr bwMode="auto">
            <a:xfrm>
              <a:off x="2608" y="3334"/>
              <a:ext cx="96" cy="96"/>
            </a:xfrm>
            <a:prstGeom prst="flowChartConnector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1274" name="AutoShape 9"/>
            <p:cNvSpPr>
              <a:spLocks noChangeArrowheads="1"/>
            </p:cNvSpPr>
            <p:nvPr/>
          </p:nvSpPr>
          <p:spPr bwMode="auto">
            <a:xfrm>
              <a:off x="4553" y="3379"/>
              <a:ext cx="96" cy="96"/>
            </a:xfrm>
            <a:prstGeom prst="flowChartConnector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13663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1437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31437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437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105272124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8785225" cy="5989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5395" name="AutoShape 3"/>
          <p:cNvSpPr>
            <a:spLocks noChangeArrowheads="1"/>
          </p:cNvSpPr>
          <p:nvPr/>
        </p:nvSpPr>
        <p:spPr bwMode="auto">
          <a:xfrm flipH="1" flipV="1">
            <a:off x="2819400" y="4191000"/>
            <a:ext cx="3352800" cy="1600200"/>
          </a:xfrm>
          <a:prstGeom prst="wedgeEllipseCallout">
            <a:avLst>
              <a:gd name="adj1" fmla="val 40861"/>
              <a:gd name="adj2" fmla="val 71130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315396" name="Text Box 4"/>
          <p:cNvSpPr txBox="1">
            <a:spLocks noChangeArrowheads="1"/>
          </p:cNvSpPr>
          <p:nvPr/>
        </p:nvSpPr>
        <p:spPr bwMode="auto">
          <a:xfrm>
            <a:off x="2895600" y="4648200"/>
            <a:ext cx="3200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kumimoji="1" lang="zh-CN" altLang="en-US" sz="4400" b="1">
                <a:latin typeface="Times New Roman" pitchFamily="18" charset="0"/>
                <a:ea typeface="楷体_GB2312" pitchFamily="49" charset="-122"/>
              </a:rPr>
              <a:t>这是什么呀</a:t>
            </a:r>
            <a:r>
              <a:rPr kumimoji="1" lang="en-US" altLang="zh-CN" sz="4400" b="1">
                <a:latin typeface="Times New Roman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761015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1539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1539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5395" grpId="0" animBg="1"/>
      <p:bldP spid="31539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105272124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8785225" cy="597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4327525" y="18494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316420" name="AutoShape 4"/>
          <p:cNvSpPr>
            <a:spLocks noChangeArrowheads="1"/>
          </p:cNvSpPr>
          <p:nvPr/>
        </p:nvSpPr>
        <p:spPr bwMode="auto">
          <a:xfrm>
            <a:off x="4495800" y="1752600"/>
            <a:ext cx="3886200" cy="1600200"/>
          </a:xfrm>
          <a:prstGeom prst="cloudCallout">
            <a:avLst>
              <a:gd name="adj1" fmla="val -41056"/>
              <a:gd name="adj2" fmla="val 78870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kumimoji="1" lang="zh-CN" altLang="en-US" sz="4400" b="1">
                <a:latin typeface="楷体_GB2312" pitchFamily="49" charset="-122"/>
                <a:ea typeface="楷体_GB2312" pitchFamily="49" charset="-122"/>
              </a:rPr>
              <a:t>这是花生</a:t>
            </a:r>
            <a:r>
              <a:rPr kumimoji="1" lang="zh-CN" altLang="en-US" sz="4400"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527572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164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64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Image000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8785225" cy="593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43" name="Text Box 3"/>
          <p:cNvSpPr txBox="1">
            <a:spLocks noChangeArrowheads="1"/>
          </p:cNvSpPr>
          <p:nvPr/>
        </p:nvSpPr>
        <p:spPr bwMode="auto">
          <a:xfrm>
            <a:off x="554038" y="3213100"/>
            <a:ext cx="8121650" cy="2287588"/>
          </a:xfrm>
          <a:prstGeom prst="rect">
            <a:avLst/>
          </a:prstGeom>
          <a:solidFill>
            <a:srgbClr val="FFFF99">
              <a:alpha val="30196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48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kumimoji="1" lang="zh-CN" altLang="en-US" sz="4800" b="1">
                <a:latin typeface="楷体_GB2312" pitchFamily="49" charset="-122"/>
                <a:ea typeface="楷体_GB2312" pitchFamily="49" charset="-122"/>
              </a:rPr>
              <a:t>小松鼠很高兴</a:t>
            </a:r>
            <a:r>
              <a:rPr kumimoji="1" lang="en-US" altLang="zh-CN" sz="48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kumimoji="1" lang="zh-CN" altLang="en-US" sz="4800" b="1">
                <a:latin typeface="楷体_GB2312" pitchFamily="49" charset="-122"/>
                <a:ea typeface="楷体_GB2312" pitchFamily="49" charset="-122"/>
              </a:rPr>
              <a:t>他想</a:t>
            </a:r>
            <a:r>
              <a:rPr kumimoji="1" lang="en-US" altLang="zh-CN" sz="48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kumimoji="1" lang="zh-CN" altLang="en-US" sz="4800" b="1">
                <a:latin typeface="楷体_GB2312" pitchFamily="49" charset="-122"/>
                <a:ea typeface="楷体_GB2312" pitchFamily="49" charset="-122"/>
              </a:rPr>
              <a:t>等花生结了果</a:t>
            </a:r>
            <a:r>
              <a:rPr kumimoji="1" lang="en-US" altLang="zh-CN" sz="48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kumimoji="1" lang="zh-CN" altLang="en-US" sz="4800" b="1">
                <a:latin typeface="楷体_GB2312" pitchFamily="49" charset="-122"/>
                <a:ea typeface="楷体_GB2312" pitchFamily="49" charset="-122"/>
              </a:rPr>
              <a:t>我就去摘下来</a:t>
            </a:r>
            <a:r>
              <a:rPr kumimoji="1" lang="en-US" altLang="zh-CN" sz="48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kumimoji="1" lang="zh-CN" altLang="en-US" sz="4800" b="1">
                <a:latin typeface="楷体_GB2312" pitchFamily="49" charset="-122"/>
                <a:ea typeface="楷体_GB2312" pitchFamily="49" charset="-122"/>
              </a:rPr>
              <a:t>留着冬天吃。</a:t>
            </a:r>
          </a:p>
        </p:txBody>
      </p:sp>
    </p:spTree>
    <p:extLst>
      <p:ext uri="{BB962C8B-B14F-4D97-AF65-F5344CB8AC3E}">
        <p14:creationId xmlns:p14="http://schemas.microsoft.com/office/powerpoint/2010/main" val="490571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1744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4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Image00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8785225" cy="593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9491" name="Text Box 3"/>
          <p:cNvSpPr txBox="1">
            <a:spLocks noChangeArrowheads="1"/>
          </p:cNvSpPr>
          <p:nvPr/>
        </p:nvSpPr>
        <p:spPr bwMode="auto">
          <a:xfrm>
            <a:off x="971550" y="4076700"/>
            <a:ext cx="7416800" cy="2287588"/>
          </a:xfrm>
          <a:prstGeom prst="rect">
            <a:avLst/>
          </a:prstGeom>
          <a:solidFill>
            <a:srgbClr val="FFFF99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48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kumimoji="1" lang="zh-CN" altLang="en-US" sz="4800" b="1">
                <a:latin typeface="楷体_GB2312" pitchFamily="49" charset="-122"/>
                <a:ea typeface="楷体_GB2312" pitchFamily="49" charset="-122"/>
              </a:rPr>
              <a:t>从那以后</a:t>
            </a:r>
            <a:r>
              <a:rPr kumimoji="1" lang="en-US" altLang="zh-CN" sz="48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kumimoji="1" lang="zh-CN" altLang="en-US" sz="4800" b="1">
                <a:latin typeface="楷体_GB2312" pitchFamily="49" charset="-122"/>
                <a:ea typeface="楷体_GB2312" pitchFamily="49" charset="-122"/>
              </a:rPr>
              <a:t>小松鼠</a:t>
            </a:r>
            <a:r>
              <a:rPr kumimoji="1" lang="zh-CN" altLang="en-US" sz="4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每天</a:t>
            </a:r>
            <a:r>
              <a:rPr kumimoji="1" lang="zh-CN" altLang="en-US" sz="4800" b="1">
                <a:latin typeface="楷体_GB2312" pitchFamily="49" charset="-122"/>
                <a:ea typeface="楷体_GB2312" pitchFamily="49" charset="-122"/>
              </a:rPr>
              <a:t>都到花生地里去</a:t>
            </a:r>
            <a:r>
              <a:rPr kumimoji="1" lang="en-US" altLang="zh-CN" sz="48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kumimoji="1" lang="zh-CN" altLang="en-US" sz="4800" b="1">
                <a:latin typeface="楷体_GB2312" pitchFamily="49" charset="-122"/>
                <a:ea typeface="楷体_GB2312" pitchFamily="49" charset="-122"/>
              </a:rPr>
              <a:t>看花生结果了没有。</a:t>
            </a:r>
          </a:p>
        </p:txBody>
      </p:sp>
    </p:spTree>
    <p:extLst>
      <p:ext uri="{BB962C8B-B14F-4D97-AF65-F5344CB8AC3E}">
        <p14:creationId xmlns:p14="http://schemas.microsoft.com/office/powerpoint/2010/main" val="2576475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1949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949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Image000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8785225" cy="590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0515" name="Text Box 3"/>
          <p:cNvSpPr txBox="1">
            <a:spLocks noChangeArrowheads="1"/>
          </p:cNvSpPr>
          <p:nvPr/>
        </p:nvSpPr>
        <p:spPr bwMode="auto">
          <a:xfrm>
            <a:off x="341313" y="692150"/>
            <a:ext cx="8407400" cy="1555750"/>
          </a:xfrm>
          <a:prstGeom prst="rect">
            <a:avLst/>
          </a:prstGeom>
          <a:solidFill>
            <a:srgbClr val="FFFF99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48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kumimoji="1" lang="zh-CN" altLang="en-US" sz="4800" b="1">
                <a:latin typeface="楷体_GB2312" pitchFamily="49" charset="-122"/>
                <a:ea typeface="楷体_GB2312" pitchFamily="49" charset="-122"/>
              </a:rPr>
              <a:t>可是直到金色的小花都落光了，也没看见一个花生果。</a:t>
            </a:r>
          </a:p>
        </p:txBody>
      </p:sp>
    </p:spTree>
    <p:extLst>
      <p:ext uri="{BB962C8B-B14F-4D97-AF65-F5344CB8AC3E}">
        <p14:creationId xmlns:p14="http://schemas.microsoft.com/office/powerpoint/2010/main" val="1918471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205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05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Image000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8785225" cy="590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2563" name="Text Box 3"/>
          <p:cNvSpPr txBox="1">
            <a:spLocks noChangeArrowheads="1"/>
          </p:cNvSpPr>
          <p:nvPr/>
        </p:nvSpPr>
        <p:spPr bwMode="auto">
          <a:xfrm>
            <a:off x="395288" y="701675"/>
            <a:ext cx="8351837" cy="1431925"/>
          </a:xfrm>
          <a:prstGeom prst="rect">
            <a:avLst/>
          </a:prstGeom>
          <a:solidFill>
            <a:srgbClr val="FFFF99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4400" b="1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kumimoji="1" lang="zh-CN" altLang="en-US" sz="4400" b="1">
                <a:latin typeface="楷体_GB2312" pitchFamily="49" charset="-122"/>
                <a:ea typeface="楷体_GB2312" pitchFamily="49" charset="-122"/>
              </a:rPr>
              <a:t>小松鼠睁大眼睛</a:t>
            </a:r>
            <a:r>
              <a:rPr kumimoji="1" lang="en-US" altLang="zh-CN" sz="44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kumimoji="1" lang="zh-CN" altLang="en-US" sz="4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自言自语</a:t>
            </a:r>
            <a:r>
              <a:rPr kumimoji="1" lang="zh-CN" altLang="en-US" sz="4400" b="1">
                <a:latin typeface="楷体_GB2312" pitchFamily="49" charset="-122"/>
                <a:ea typeface="楷体_GB2312" pitchFamily="49" charset="-122"/>
              </a:rPr>
              <a:t>地说</a:t>
            </a:r>
            <a:r>
              <a:rPr kumimoji="1" lang="en-US" altLang="zh-CN" sz="4400" b="1">
                <a:latin typeface="楷体_GB2312" pitchFamily="49" charset="-122"/>
                <a:ea typeface="楷体_GB2312" pitchFamily="49" charset="-122"/>
              </a:rPr>
              <a:t>:</a:t>
            </a:r>
            <a:r>
              <a:rPr kumimoji="1" lang="en-US" altLang="zh-CN" sz="4400" b="1">
                <a:latin typeface="Times New Roman" pitchFamily="18" charset="0"/>
                <a:ea typeface="楷体_GB2312" pitchFamily="49" charset="-122"/>
              </a:rPr>
              <a:t>“</a:t>
            </a:r>
            <a:r>
              <a:rPr kumimoji="1" lang="zh-CN" altLang="en-US" sz="4400" b="1">
                <a:latin typeface="楷体_GB2312" pitchFamily="49" charset="-122"/>
                <a:ea typeface="楷体_GB2312" pitchFamily="49" charset="-122"/>
              </a:rPr>
              <a:t>奇怪</a:t>
            </a:r>
            <a:r>
              <a:rPr kumimoji="1" lang="en-US" altLang="zh-CN" sz="44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kumimoji="1" lang="zh-CN" altLang="en-US" sz="4400" b="1">
                <a:latin typeface="楷体_GB2312" pitchFamily="49" charset="-122"/>
                <a:ea typeface="楷体_GB2312" pitchFamily="49" charset="-122"/>
              </a:rPr>
              <a:t>花生果被谁摘走啦</a:t>
            </a:r>
            <a:r>
              <a:rPr kumimoji="1" lang="en-US" altLang="zh-CN" sz="4400" b="1">
                <a:latin typeface="楷体_GB2312" pitchFamily="49" charset="-122"/>
                <a:ea typeface="楷体_GB2312" pitchFamily="49" charset="-122"/>
              </a:rPr>
              <a:t>?</a:t>
            </a:r>
            <a:r>
              <a:rPr kumimoji="1" lang="en-US" altLang="zh-CN" sz="4400" b="1">
                <a:latin typeface="Times New Roman" pitchFamily="18" charset="0"/>
                <a:ea typeface="楷体_GB2312" pitchFamily="49" charset="-122"/>
              </a:rPr>
              <a:t>”</a:t>
            </a:r>
            <a:endParaRPr kumimoji="1" lang="en-US" altLang="zh-CN" sz="4400" b="1"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2145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2256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256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2" r="1962" b="2843"/>
          <a:stretch>
            <a:fillRect/>
          </a:stretch>
        </p:blipFill>
        <p:spPr bwMode="auto">
          <a:xfrm>
            <a:off x="179388" y="620713"/>
            <a:ext cx="8785225" cy="601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2803" name="Text Box 3"/>
          <p:cNvSpPr txBox="1">
            <a:spLocks noChangeArrowheads="1"/>
          </p:cNvSpPr>
          <p:nvPr/>
        </p:nvSpPr>
        <p:spPr bwMode="auto">
          <a:xfrm>
            <a:off x="395288" y="606425"/>
            <a:ext cx="8351837" cy="2101850"/>
          </a:xfrm>
          <a:prstGeom prst="rect">
            <a:avLst/>
          </a:prstGeom>
          <a:solidFill>
            <a:srgbClr val="FFFF99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sz="4400" b="1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kumimoji="1" lang="zh-CN" altLang="en-US" sz="4400" b="1">
                <a:latin typeface="楷体_GB2312" pitchFamily="49" charset="-122"/>
                <a:ea typeface="楷体_GB2312" pitchFamily="49" charset="-122"/>
              </a:rPr>
              <a:t>蚯蚓从土里钻出来，笑着对小松鼠说</a:t>
            </a:r>
            <a:r>
              <a:rPr kumimoji="1" lang="en-US" altLang="zh-CN" sz="4400" b="1">
                <a:latin typeface="楷体_GB2312" pitchFamily="49" charset="-122"/>
                <a:ea typeface="楷体_GB2312" pitchFamily="49" charset="-122"/>
              </a:rPr>
              <a:t>:</a:t>
            </a:r>
            <a:r>
              <a:rPr kumimoji="1" lang="en-US" altLang="zh-CN" sz="4400" b="1">
                <a:latin typeface="Times New Roman" pitchFamily="18" charset="0"/>
                <a:ea typeface="楷体_GB2312" pitchFamily="49" charset="-122"/>
              </a:rPr>
              <a:t>“</a:t>
            </a:r>
            <a:r>
              <a:rPr kumimoji="1" lang="zh-CN" altLang="en-US" sz="4400" b="1">
                <a:latin typeface="楷体_GB2312" pitchFamily="49" charset="-122"/>
                <a:ea typeface="楷体_GB2312" pitchFamily="49" charset="-122"/>
              </a:rPr>
              <a:t>谁也没有摘</a:t>
            </a:r>
            <a:r>
              <a:rPr kumimoji="1" lang="en-US" altLang="zh-CN" sz="44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kumimoji="1" lang="zh-CN" altLang="en-US" sz="4400" b="1">
                <a:latin typeface="楷体_GB2312" pitchFamily="49" charset="-122"/>
                <a:ea typeface="楷体_GB2312" pitchFamily="49" charset="-122"/>
              </a:rPr>
              <a:t>花生果全在泥土里呢！</a:t>
            </a:r>
            <a:r>
              <a:rPr kumimoji="1" lang="zh-CN" altLang="en-US" sz="4400" b="1">
                <a:latin typeface="Times New Roman" pitchFamily="18" charset="0"/>
                <a:ea typeface="楷体_GB2312" pitchFamily="49" charset="-122"/>
              </a:rPr>
              <a:t>”</a:t>
            </a:r>
            <a:endParaRPr kumimoji="1" lang="zh-CN" altLang="en-US" sz="4400" b="1"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0480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3280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80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Image000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8785225" cy="590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3587" name="WordArt 3"/>
          <p:cNvSpPr>
            <a:spLocks noChangeArrowheads="1" noChangeShapeType="1" noTextEdit="1"/>
          </p:cNvSpPr>
          <p:nvPr/>
        </p:nvSpPr>
        <p:spPr bwMode="auto">
          <a:xfrm>
            <a:off x="1371600" y="1905000"/>
            <a:ext cx="6705600" cy="12954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zh-CN" altLang="en-US" sz="7200" b="1" kern="10"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华文行楷"/>
                <a:ea typeface="华文行楷"/>
              </a:rPr>
              <a:t>花生的生长过程</a:t>
            </a:r>
          </a:p>
        </p:txBody>
      </p:sp>
    </p:spTree>
    <p:extLst>
      <p:ext uri="{BB962C8B-B14F-4D97-AF65-F5344CB8AC3E}">
        <p14:creationId xmlns:p14="http://schemas.microsoft.com/office/powerpoint/2010/main" val="461266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2358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358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照片00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836613"/>
            <a:ext cx="8569325" cy="561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453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mage000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765175"/>
            <a:ext cx="8785225" cy="575945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3827" name="WordArt 3"/>
          <p:cNvSpPr>
            <a:spLocks noChangeArrowheads="1" noChangeShapeType="1" noTextEdit="1"/>
          </p:cNvSpPr>
          <p:nvPr/>
        </p:nvSpPr>
        <p:spPr bwMode="auto">
          <a:xfrm>
            <a:off x="1619250" y="1557338"/>
            <a:ext cx="6765925" cy="15795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600" kern="10" dirty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隶书"/>
                <a:ea typeface="隶书"/>
              </a:rPr>
              <a:t>21</a:t>
            </a:r>
            <a:r>
              <a:rPr lang="zh-CN" altLang="en-US" sz="3600" kern="1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隶书"/>
                <a:ea typeface="隶书"/>
              </a:rPr>
              <a:t>、小松鼠找花生果</a:t>
            </a:r>
          </a:p>
        </p:txBody>
      </p:sp>
      <p:pic>
        <p:nvPicPr>
          <p:cNvPr id="3076" name="Picture 4" descr="000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5445125"/>
            <a:ext cx="403225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9145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33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765175"/>
            <a:ext cx="8569325" cy="570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2146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105272124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765175"/>
            <a:ext cx="8785225" cy="580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515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765175"/>
            <a:ext cx="8569325" cy="576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531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023T0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2" t="1045" r="6683" b="7646"/>
          <a:stretch>
            <a:fillRect/>
          </a:stretch>
        </p:blipFill>
        <p:spPr bwMode="auto">
          <a:xfrm>
            <a:off x="179388" y="765175"/>
            <a:ext cx="8785225" cy="575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986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Untitled-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1844675"/>
            <a:ext cx="5184775" cy="339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759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图片19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3375"/>
            <a:ext cx="9144000" cy="626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3955" name="WordArt 3"/>
          <p:cNvSpPr>
            <a:spLocks noChangeArrowheads="1" noChangeShapeType="1" noTextEdit="1"/>
          </p:cNvSpPr>
          <p:nvPr/>
        </p:nvSpPr>
        <p:spPr bwMode="auto">
          <a:xfrm>
            <a:off x="2484438" y="3213100"/>
            <a:ext cx="4248150" cy="24479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华文行楷"/>
                <a:ea typeface="华文行楷"/>
              </a:rPr>
              <a:t>再见</a:t>
            </a:r>
          </a:p>
        </p:txBody>
      </p:sp>
    </p:spTree>
    <p:extLst>
      <p:ext uri="{BB962C8B-B14F-4D97-AF65-F5344CB8AC3E}">
        <p14:creationId xmlns:p14="http://schemas.microsoft.com/office/powerpoint/2010/main" val="1097767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539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539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395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18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3" y="620713"/>
            <a:ext cx="8820150" cy="597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2323" name="Text Box 3"/>
          <p:cNvSpPr txBox="1">
            <a:spLocks noChangeArrowheads="1"/>
          </p:cNvSpPr>
          <p:nvPr/>
        </p:nvSpPr>
        <p:spPr bwMode="auto">
          <a:xfrm>
            <a:off x="1331913" y="2205038"/>
            <a:ext cx="6985000" cy="237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zh-CN" altLang="en-US" sz="60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红房子，麻帐子，</a:t>
            </a:r>
          </a:p>
          <a:p>
            <a:pPr algn="ctr" eaLnBrk="1" hangingPunct="1">
              <a:spcBef>
                <a:spcPct val="50000"/>
              </a:spcBef>
            </a:pPr>
            <a:r>
              <a:rPr kumimoji="1" lang="zh-CN" altLang="en-US" sz="60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里面有个白胖子。</a:t>
            </a:r>
          </a:p>
        </p:txBody>
      </p:sp>
      <p:sp>
        <p:nvSpPr>
          <p:cNvPr id="4100" name="WordArt 4"/>
          <p:cNvSpPr>
            <a:spLocks noChangeArrowheads="1" noChangeShapeType="1" noTextEdit="1"/>
          </p:cNvSpPr>
          <p:nvPr/>
        </p:nvSpPr>
        <p:spPr bwMode="auto">
          <a:xfrm>
            <a:off x="3276600" y="1052513"/>
            <a:ext cx="1943100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猜谜语</a:t>
            </a:r>
          </a:p>
        </p:txBody>
      </p:sp>
      <p:sp>
        <p:nvSpPr>
          <p:cNvPr id="312325" name="Text Box 5"/>
          <p:cNvSpPr txBox="1">
            <a:spLocks noChangeArrowheads="1"/>
          </p:cNvSpPr>
          <p:nvPr/>
        </p:nvSpPr>
        <p:spPr bwMode="auto">
          <a:xfrm>
            <a:off x="2268538" y="5229225"/>
            <a:ext cx="208756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latin typeface="隶书" pitchFamily="49" charset="-122"/>
                <a:ea typeface="隶书" pitchFamily="49" charset="-122"/>
              </a:rPr>
              <a:t>谜底</a:t>
            </a:r>
            <a:r>
              <a:rPr lang="en-US" altLang="zh-CN" sz="3200">
                <a:latin typeface="隶书" pitchFamily="49" charset="-122"/>
                <a:ea typeface="隶书" pitchFamily="49" charset="-122"/>
              </a:rPr>
              <a:t>:</a:t>
            </a:r>
            <a:r>
              <a:rPr lang="zh-CN" altLang="en-US" sz="3200">
                <a:latin typeface="隶书" pitchFamily="49" charset="-122"/>
                <a:ea typeface="隶书" pitchFamily="49" charset="-122"/>
              </a:rPr>
              <a:t>花生</a:t>
            </a:r>
          </a:p>
        </p:txBody>
      </p:sp>
    </p:spTree>
    <p:extLst>
      <p:ext uri="{BB962C8B-B14F-4D97-AF65-F5344CB8AC3E}">
        <p14:creationId xmlns:p14="http://schemas.microsoft.com/office/powerpoint/2010/main" val="1888463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123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123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2323" grpId="0"/>
      <p:bldP spid="3123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Image000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8785225" cy="5903912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2" descr="小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EE5DE"/>
              </a:clrFrom>
              <a:clrTo>
                <a:srgbClr val="EEE5D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4581525"/>
            <a:ext cx="2087562" cy="169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0757" name="WordArt 5"/>
          <p:cNvSpPr>
            <a:spLocks noChangeArrowheads="1" noChangeShapeType="1" noTextEdit="1"/>
          </p:cNvSpPr>
          <p:nvPr/>
        </p:nvSpPr>
        <p:spPr bwMode="auto">
          <a:xfrm>
            <a:off x="3492500" y="1700213"/>
            <a:ext cx="4032250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小松鼠找花生果</a:t>
            </a:r>
          </a:p>
        </p:txBody>
      </p:sp>
    </p:spTree>
    <p:extLst>
      <p:ext uri="{BB962C8B-B14F-4D97-AF65-F5344CB8AC3E}">
        <p14:creationId xmlns:p14="http://schemas.microsoft.com/office/powerpoint/2010/main" val="212783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3075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075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3" descr="图片1re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12775"/>
            <a:ext cx="8801100" cy="598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4" descr="图片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2203450"/>
            <a:ext cx="1584325" cy="13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5157" name="Rectangle 5"/>
          <p:cNvSpPr>
            <a:spLocks noChangeArrowheads="1"/>
          </p:cNvSpPr>
          <p:nvPr/>
        </p:nvSpPr>
        <p:spPr bwMode="auto">
          <a:xfrm>
            <a:off x="3708400" y="1484313"/>
            <a:ext cx="1584325" cy="719137"/>
          </a:xfrm>
          <a:prstGeom prst="rect">
            <a:avLst/>
          </a:prstGeom>
          <a:gradFill rotWithShape="1">
            <a:gsLst>
              <a:gs pos="0">
                <a:srgbClr val="66FFFF"/>
              </a:gs>
              <a:gs pos="50000">
                <a:schemeClr val="bg1"/>
              </a:gs>
              <a:gs pos="100000">
                <a:srgbClr val="66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altLang="zh-CN" sz="4400"/>
              <a:t>c</a:t>
            </a:r>
            <a:r>
              <a:rPr lang="en-US" altLang="zh-CN" sz="4400">
                <a:latin typeface="宋体"/>
              </a:rPr>
              <a:t>à</a:t>
            </a:r>
            <a:r>
              <a:rPr lang="en-US" altLang="zh-CN" sz="4400"/>
              <a:t>n</a:t>
            </a:r>
          </a:p>
        </p:txBody>
      </p:sp>
      <p:sp>
        <p:nvSpPr>
          <p:cNvPr id="6149" name="Text Box 6"/>
          <p:cNvSpPr txBox="1">
            <a:spLocks noChangeArrowheads="1"/>
          </p:cNvSpPr>
          <p:nvPr/>
        </p:nvSpPr>
        <p:spPr bwMode="auto">
          <a:xfrm>
            <a:off x="3925888" y="2132013"/>
            <a:ext cx="12700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8000">
                <a:solidFill>
                  <a:srgbClr val="FF0000"/>
                </a:solidFill>
                <a:ea typeface="黑体" pitchFamily="49" charset="-122"/>
              </a:rPr>
              <a:t>灿</a:t>
            </a:r>
          </a:p>
        </p:txBody>
      </p:sp>
      <p:pic>
        <p:nvPicPr>
          <p:cNvPr id="6150" name="Picture 7" descr="图片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2203450"/>
            <a:ext cx="1584325" cy="13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5160" name="Rectangle 8"/>
          <p:cNvSpPr>
            <a:spLocks noChangeArrowheads="1"/>
          </p:cNvSpPr>
          <p:nvPr/>
        </p:nvSpPr>
        <p:spPr bwMode="auto">
          <a:xfrm>
            <a:off x="5292725" y="1484313"/>
            <a:ext cx="1584325" cy="719137"/>
          </a:xfrm>
          <a:prstGeom prst="rect">
            <a:avLst/>
          </a:prstGeom>
          <a:gradFill rotWithShape="1">
            <a:gsLst>
              <a:gs pos="0">
                <a:srgbClr val="66FFFF"/>
              </a:gs>
              <a:gs pos="50000">
                <a:schemeClr val="bg1"/>
              </a:gs>
              <a:gs pos="100000">
                <a:srgbClr val="66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altLang="zh-CN" sz="4400"/>
              <a:t>qiū</a:t>
            </a:r>
          </a:p>
        </p:txBody>
      </p:sp>
      <p:sp>
        <p:nvSpPr>
          <p:cNvPr id="6152" name="Text Box 9"/>
          <p:cNvSpPr txBox="1">
            <a:spLocks noChangeArrowheads="1"/>
          </p:cNvSpPr>
          <p:nvPr/>
        </p:nvSpPr>
        <p:spPr bwMode="auto">
          <a:xfrm>
            <a:off x="5510213" y="2132013"/>
            <a:ext cx="12700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8000">
                <a:solidFill>
                  <a:srgbClr val="FF0000"/>
                </a:solidFill>
                <a:ea typeface="黑体" pitchFamily="49" charset="-122"/>
              </a:rPr>
              <a:t>蚯</a:t>
            </a:r>
          </a:p>
        </p:txBody>
      </p:sp>
      <p:pic>
        <p:nvPicPr>
          <p:cNvPr id="6153" name="Picture 10" descr="图片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2203450"/>
            <a:ext cx="1584325" cy="13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5163" name="Rectangle 11"/>
          <p:cNvSpPr>
            <a:spLocks noChangeArrowheads="1"/>
          </p:cNvSpPr>
          <p:nvPr/>
        </p:nvSpPr>
        <p:spPr bwMode="auto">
          <a:xfrm>
            <a:off x="2124075" y="1484313"/>
            <a:ext cx="1584325" cy="719137"/>
          </a:xfrm>
          <a:prstGeom prst="rect">
            <a:avLst/>
          </a:prstGeom>
          <a:gradFill rotWithShape="1">
            <a:gsLst>
              <a:gs pos="0">
                <a:srgbClr val="66FFFF"/>
              </a:gs>
              <a:gs pos="50000">
                <a:schemeClr val="bg1"/>
              </a:gs>
              <a:gs pos="100000">
                <a:srgbClr val="66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altLang="zh-CN" sz="4400"/>
              <a:t>shǔ</a:t>
            </a:r>
          </a:p>
        </p:txBody>
      </p:sp>
      <p:sp>
        <p:nvSpPr>
          <p:cNvPr id="6155" name="Text Box 12"/>
          <p:cNvSpPr txBox="1">
            <a:spLocks noChangeArrowheads="1"/>
          </p:cNvSpPr>
          <p:nvPr/>
        </p:nvSpPr>
        <p:spPr bwMode="auto">
          <a:xfrm>
            <a:off x="2341563" y="2132013"/>
            <a:ext cx="12700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8000">
                <a:solidFill>
                  <a:srgbClr val="FF0000"/>
                </a:solidFill>
                <a:ea typeface="黑体" pitchFamily="49" charset="-122"/>
              </a:rPr>
              <a:t>鼠</a:t>
            </a:r>
          </a:p>
        </p:txBody>
      </p:sp>
      <p:pic>
        <p:nvPicPr>
          <p:cNvPr id="6156" name="Picture 13" descr="图片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4418013"/>
            <a:ext cx="1584325" cy="13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5166" name="Rectangle 14"/>
          <p:cNvSpPr>
            <a:spLocks noChangeArrowheads="1"/>
          </p:cNvSpPr>
          <p:nvPr/>
        </p:nvSpPr>
        <p:spPr bwMode="auto">
          <a:xfrm>
            <a:off x="2916238" y="3698875"/>
            <a:ext cx="1584325" cy="719138"/>
          </a:xfrm>
          <a:prstGeom prst="rect">
            <a:avLst/>
          </a:prstGeom>
          <a:gradFill rotWithShape="1">
            <a:gsLst>
              <a:gs pos="0">
                <a:srgbClr val="66FFFF"/>
              </a:gs>
              <a:gs pos="50000">
                <a:schemeClr val="bg1"/>
              </a:gs>
              <a:gs pos="100000">
                <a:srgbClr val="66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altLang="zh-CN" sz="4400"/>
              <a:t>zhēng</a:t>
            </a:r>
          </a:p>
        </p:txBody>
      </p:sp>
      <p:sp>
        <p:nvSpPr>
          <p:cNvPr id="6158" name="Text Box 15"/>
          <p:cNvSpPr txBox="1">
            <a:spLocks noChangeArrowheads="1"/>
          </p:cNvSpPr>
          <p:nvPr/>
        </p:nvSpPr>
        <p:spPr bwMode="auto">
          <a:xfrm>
            <a:off x="3133725" y="4346575"/>
            <a:ext cx="12700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8000">
                <a:solidFill>
                  <a:srgbClr val="FF0000"/>
                </a:solidFill>
                <a:ea typeface="黑体" pitchFamily="49" charset="-122"/>
              </a:rPr>
              <a:t>睁</a:t>
            </a:r>
          </a:p>
        </p:txBody>
      </p:sp>
      <p:pic>
        <p:nvPicPr>
          <p:cNvPr id="6159" name="Picture 16" descr="图片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4418013"/>
            <a:ext cx="1584325" cy="13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5169" name="Rectangle 17"/>
          <p:cNvSpPr>
            <a:spLocks noChangeArrowheads="1"/>
          </p:cNvSpPr>
          <p:nvPr/>
        </p:nvSpPr>
        <p:spPr bwMode="auto">
          <a:xfrm>
            <a:off x="4500563" y="3698875"/>
            <a:ext cx="1584325" cy="719138"/>
          </a:xfrm>
          <a:prstGeom prst="rect">
            <a:avLst/>
          </a:prstGeom>
          <a:gradFill rotWithShape="1">
            <a:gsLst>
              <a:gs pos="0">
                <a:srgbClr val="66FFFF"/>
              </a:gs>
              <a:gs pos="50000">
                <a:schemeClr val="bg1"/>
              </a:gs>
              <a:gs pos="100000">
                <a:srgbClr val="66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altLang="zh-CN" sz="4400"/>
              <a:t>gu</a:t>
            </a:r>
            <a:r>
              <a:rPr lang="en-US" altLang="zh-CN" sz="4400">
                <a:latin typeface="宋体"/>
              </a:rPr>
              <a:t>à</a:t>
            </a:r>
            <a:r>
              <a:rPr lang="en-US" altLang="zh-CN" sz="4400"/>
              <a:t>i</a:t>
            </a:r>
          </a:p>
        </p:txBody>
      </p:sp>
      <p:sp>
        <p:nvSpPr>
          <p:cNvPr id="6161" name="Text Box 18"/>
          <p:cNvSpPr txBox="1">
            <a:spLocks noChangeArrowheads="1"/>
          </p:cNvSpPr>
          <p:nvPr/>
        </p:nvSpPr>
        <p:spPr bwMode="auto">
          <a:xfrm>
            <a:off x="4718050" y="4346575"/>
            <a:ext cx="12700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8000">
                <a:solidFill>
                  <a:srgbClr val="FF0000"/>
                </a:solidFill>
                <a:ea typeface="黑体" pitchFamily="49" charset="-122"/>
              </a:rPr>
              <a:t>怪</a:t>
            </a:r>
          </a:p>
        </p:txBody>
      </p:sp>
      <p:pic>
        <p:nvPicPr>
          <p:cNvPr id="6162" name="Picture 19" descr="图片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4418013"/>
            <a:ext cx="1584325" cy="13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5172" name="Rectangle 20"/>
          <p:cNvSpPr>
            <a:spLocks noChangeArrowheads="1"/>
          </p:cNvSpPr>
          <p:nvPr/>
        </p:nvSpPr>
        <p:spPr bwMode="auto">
          <a:xfrm>
            <a:off x="1331913" y="3698875"/>
            <a:ext cx="1584325" cy="719138"/>
          </a:xfrm>
          <a:prstGeom prst="rect">
            <a:avLst/>
          </a:prstGeom>
          <a:gradFill rotWithShape="1">
            <a:gsLst>
              <a:gs pos="0">
                <a:srgbClr val="66FFFF"/>
              </a:gs>
              <a:gs pos="50000">
                <a:schemeClr val="bg1"/>
              </a:gs>
              <a:gs pos="100000">
                <a:srgbClr val="66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altLang="zh-CN" sz="4400"/>
              <a:t>yǐn</a:t>
            </a:r>
          </a:p>
        </p:txBody>
      </p:sp>
      <p:sp>
        <p:nvSpPr>
          <p:cNvPr id="6164" name="Text Box 21"/>
          <p:cNvSpPr txBox="1">
            <a:spLocks noChangeArrowheads="1"/>
          </p:cNvSpPr>
          <p:nvPr/>
        </p:nvSpPr>
        <p:spPr bwMode="auto">
          <a:xfrm>
            <a:off x="1549400" y="4346575"/>
            <a:ext cx="12700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8000">
                <a:solidFill>
                  <a:srgbClr val="FF0000"/>
                </a:solidFill>
                <a:ea typeface="黑体" pitchFamily="49" charset="-122"/>
              </a:rPr>
              <a:t>蚓</a:t>
            </a:r>
          </a:p>
        </p:txBody>
      </p:sp>
      <p:sp>
        <p:nvSpPr>
          <p:cNvPr id="6165" name="WordArt 22"/>
          <p:cNvSpPr>
            <a:spLocks noChangeArrowheads="1" noChangeShapeType="1" noTextEdit="1"/>
          </p:cNvSpPr>
          <p:nvPr/>
        </p:nvSpPr>
        <p:spPr bwMode="auto">
          <a:xfrm>
            <a:off x="3348038" y="765175"/>
            <a:ext cx="2160587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华文行楷"/>
                <a:ea typeface="华文行楷"/>
              </a:rPr>
              <a:t>认一认</a:t>
            </a:r>
          </a:p>
        </p:txBody>
      </p:sp>
      <p:pic>
        <p:nvPicPr>
          <p:cNvPr id="6166" name="Picture 24" descr="图片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4418013"/>
            <a:ext cx="1584325" cy="13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5177" name="Rectangle 25"/>
          <p:cNvSpPr>
            <a:spLocks noChangeArrowheads="1"/>
          </p:cNvSpPr>
          <p:nvPr/>
        </p:nvSpPr>
        <p:spPr bwMode="auto">
          <a:xfrm>
            <a:off x="6084888" y="3698875"/>
            <a:ext cx="1584325" cy="719138"/>
          </a:xfrm>
          <a:prstGeom prst="rect">
            <a:avLst/>
          </a:prstGeom>
          <a:gradFill rotWithShape="1">
            <a:gsLst>
              <a:gs pos="0">
                <a:srgbClr val="66FFFF"/>
              </a:gs>
              <a:gs pos="50000">
                <a:schemeClr val="bg1"/>
              </a:gs>
              <a:gs pos="100000">
                <a:srgbClr val="66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altLang="zh-CN" sz="4400"/>
              <a:t>zuān</a:t>
            </a:r>
          </a:p>
        </p:txBody>
      </p:sp>
      <p:sp>
        <p:nvSpPr>
          <p:cNvPr id="6168" name="Text Box 26"/>
          <p:cNvSpPr txBox="1">
            <a:spLocks noChangeArrowheads="1"/>
          </p:cNvSpPr>
          <p:nvPr/>
        </p:nvSpPr>
        <p:spPr bwMode="auto">
          <a:xfrm>
            <a:off x="6302375" y="4346575"/>
            <a:ext cx="12700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8000">
                <a:solidFill>
                  <a:srgbClr val="FF0000"/>
                </a:solidFill>
                <a:ea typeface="黑体" pitchFamily="49" charset="-122"/>
              </a:rPr>
              <a:t>钻</a:t>
            </a:r>
          </a:p>
        </p:txBody>
      </p:sp>
    </p:spTree>
    <p:extLst>
      <p:ext uri="{BB962C8B-B14F-4D97-AF65-F5344CB8AC3E}">
        <p14:creationId xmlns:p14="http://schemas.microsoft.com/office/powerpoint/2010/main" val="425628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5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5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5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5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5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5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5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5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5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5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5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5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5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5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5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5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05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5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5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05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5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5157" grpId="0" animBg="1"/>
      <p:bldP spid="305160" grpId="0" animBg="1"/>
      <p:bldP spid="305163" grpId="0" animBg="1"/>
      <p:bldP spid="305166" grpId="0" animBg="1"/>
      <p:bldP spid="305169" grpId="0" animBg="1"/>
      <p:bldP spid="305172" grpId="0" animBg="1"/>
      <p:bldP spid="30517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图片1re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12775"/>
            <a:ext cx="8801100" cy="598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7507" name="Picture 3" descr="图片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765175"/>
            <a:ext cx="2532063" cy="159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 descr="图片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3213100"/>
            <a:ext cx="1725613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 descr="图片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825" y="3213100"/>
            <a:ext cx="1725613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 descr="图片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213100"/>
            <a:ext cx="1725612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7511" name="Rectangle 7"/>
          <p:cNvSpPr>
            <a:spLocks noChangeArrowheads="1"/>
          </p:cNvSpPr>
          <p:nvPr/>
        </p:nvSpPr>
        <p:spPr bwMode="auto">
          <a:xfrm>
            <a:off x="1187450" y="2420938"/>
            <a:ext cx="1728788" cy="792162"/>
          </a:xfrm>
          <a:prstGeom prst="rect">
            <a:avLst/>
          </a:prstGeom>
          <a:gradFill rotWithShape="1">
            <a:gsLst>
              <a:gs pos="0">
                <a:srgbClr val="66FFFF"/>
              </a:gs>
              <a:gs pos="50000">
                <a:schemeClr val="bg1"/>
              </a:gs>
              <a:gs pos="100000">
                <a:srgbClr val="66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altLang="zh-CN" sz="4400"/>
              <a:t>p</a:t>
            </a:r>
            <a:r>
              <a:rPr lang="en-US" altLang="zh-CN" sz="4400">
                <a:latin typeface="宋体"/>
              </a:rPr>
              <a:t>á</a:t>
            </a:r>
            <a:r>
              <a:rPr lang="en-US" altLang="zh-CN" sz="4400"/>
              <a:t>ng</a:t>
            </a:r>
          </a:p>
        </p:txBody>
      </p:sp>
      <p:sp>
        <p:nvSpPr>
          <p:cNvPr id="277512" name="Rectangle 8"/>
          <p:cNvSpPr>
            <a:spLocks noChangeArrowheads="1"/>
          </p:cNvSpPr>
          <p:nvPr/>
        </p:nvSpPr>
        <p:spPr bwMode="auto">
          <a:xfrm>
            <a:off x="2914650" y="2420938"/>
            <a:ext cx="1728788" cy="792162"/>
          </a:xfrm>
          <a:prstGeom prst="rect">
            <a:avLst/>
          </a:prstGeom>
          <a:gradFill rotWithShape="1">
            <a:gsLst>
              <a:gs pos="0">
                <a:srgbClr val="66FFFF"/>
              </a:gs>
              <a:gs pos="50000">
                <a:schemeClr val="bg1"/>
              </a:gs>
              <a:gs pos="100000">
                <a:srgbClr val="66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altLang="zh-CN" sz="4400"/>
              <a:t>yóu</a:t>
            </a:r>
          </a:p>
        </p:txBody>
      </p:sp>
      <p:sp>
        <p:nvSpPr>
          <p:cNvPr id="277513" name="Rectangle 9"/>
          <p:cNvSpPr>
            <a:spLocks noChangeArrowheads="1"/>
          </p:cNvSpPr>
          <p:nvPr/>
        </p:nvSpPr>
        <p:spPr bwMode="auto">
          <a:xfrm>
            <a:off x="4643438" y="2420938"/>
            <a:ext cx="1728787" cy="792162"/>
          </a:xfrm>
          <a:prstGeom prst="rect">
            <a:avLst/>
          </a:prstGeom>
          <a:gradFill rotWithShape="1">
            <a:gsLst>
              <a:gs pos="0">
                <a:srgbClr val="66FFFF"/>
              </a:gs>
              <a:gs pos="50000">
                <a:schemeClr val="bg1"/>
              </a:gs>
              <a:gs pos="100000">
                <a:srgbClr val="66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altLang="zh-CN" sz="4400"/>
              <a:t>jié</a:t>
            </a: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1428750" y="3140075"/>
            <a:ext cx="1270000" cy="1433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8800">
                <a:solidFill>
                  <a:srgbClr val="FF0000"/>
                </a:solidFill>
                <a:ea typeface="黑体" pitchFamily="49" charset="-122"/>
              </a:rPr>
              <a:t>旁</a:t>
            </a:r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3132138" y="3141663"/>
            <a:ext cx="1368425" cy="1433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8800">
                <a:solidFill>
                  <a:srgbClr val="FF0000"/>
                </a:solidFill>
                <a:ea typeface="黑体" pitchFamily="49" charset="-122"/>
              </a:rPr>
              <a:t>油</a:t>
            </a:r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4859338" y="3140075"/>
            <a:ext cx="1273175" cy="1433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8800">
                <a:solidFill>
                  <a:srgbClr val="FF0000"/>
                </a:solidFill>
                <a:ea typeface="黑体" pitchFamily="49" charset="-122"/>
              </a:rPr>
              <a:t>结</a:t>
            </a:r>
          </a:p>
        </p:txBody>
      </p:sp>
      <p:sp>
        <p:nvSpPr>
          <p:cNvPr id="277517" name="Text Box 13"/>
          <p:cNvSpPr txBox="1">
            <a:spLocks noChangeArrowheads="1"/>
          </p:cNvSpPr>
          <p:nvPr/>
        </p:nvSpPr>
        <p:spPr bwMode="auto">
          <a:xfrm>
            <a:off x="1116013" y="4754563"/>
            <a:ext cx="1871662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b="1">
                <a:solidFill>
                  <a:schemeClr val="accent2"/>
                </a:solidFill>
              </a:rPr>
              <a:t>(</a:t>
            </a:r>
            <a:r>
              <a:rPr lang="zh-CN" altLang="en-US" sz="4400" b="1">
                <a:solidFill>
                  <a:schemeClr val="accent2"/>
                </a:solidFill>
              </a:rPr>
              <a:t>旁边</a:t>
            </a:r>
            <a:r>
              <a:rPr lang="en-US" altLang="zh-CN" sz="4400" b="1">
                <a:solidFill>
                  <a:schemeClr val="accent2"/>
                </a:solidFill>
              </a:rPr>
              <a:t>)</a:t>
            </a:r>
          </a:p>
        </p:txBody>
      </p:sp>
      <p:sp>
        <p:nvSpPr>
          <p:cNvPr id="277518" name="Text Box 14"/>
          <p:cNvSpPr txBox="1">
            <a:spLocks noChangeArrowheads="1"/>
          </p:cNvSpPr>
          <p:nvPr/>
        </p:nvSpPr>
        <p:spPr bwMode="auto">
          <a:xfrm>
            <a:off x="2843213" y="4754563"/>
            <a:ext cx="20161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b="1">
                <a:solidFill>
                  <a:schemeClr val="accent2"/>
                </a:solidFill>
              </a:rPr>
              <a:t>(</a:t>
            </a:r>
            <a:r>
              <a:rPr lang="zh-CN" altLang="en-US" sz="4400" b="1">
                <a:solidFill>
                  <a:schemeClr val="accent2"/>
                </a:solidFill>
              </a:rPr>
              <a:t>油菜</a:t>
            </a:r>
            <a:r>
              <a:rPr lang="en-US" altLang="zh-CN" sz="4400" b="1">
                <a:solidFill>
                  <a:schemeClr val="accent2"/>
                </a:solidFill>
              </a:rPr>
              <a:t>)</a:t>
            </a:r>
          </a:p>
        </p:txBody>
      </p:sp>
      <p:sp>
        <p:nvSpPr>
          <p:cNvPr id="277519" name="Text Box 15"/>
          <p:cNvSpPr txBox="1">
            <a:spLocks noChangeArrowheads="1"/>
          </p:cNvSpPr>
          <p:nvPr/>
        </p:nvSpPr>
        <p:spPr bwMode="auto">
          <a:xfrm>
            <a:off x="4645025" y="4724400"/>
            <a:ext cx="187166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b="1">
                <a:solidFill>
                  <a:schemeClr val="accent2"/>
                </a:solidFill>
              </a:rPr>
              <a:t>(</a:t>
            </a:r>
            <a:r>
              <a:rPr lang="zh-CN" altLang="en-US" sz="4400" b="1">
                <a:solidFill>
                  <a:schemeClr val="accent2"/>
                </a:solidFill>
              </a:rPr>
              <a:t>结果</a:t>
            </a:r>
            <a:r>
              <a:rPr lang="en-US" altLang="zh-CN" sz="4400" b="1">
                <a:solidFill>
                  <a:schemeClr val="accent2"/>
                </a:solidFill>
              </a:rPr>
              <a:t>)</a:t>
            </a:r>
          </a:p>
        </p:txBody>
      </p:sp>
      <p:pic>
        <p:nvPicPr>
          <p:cNvPr id="7184" name="Picture 16" descr="图片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3213100"/>
            <a:ext cx="1725613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7521" name="Rectangle 17"/>
          <p:cNvSpPr>
            <a:spLocks noChangeArrowheads="1"/>
          </p:cNvSpPr>
          <p:nvPr/>
        </p:nvSpPr>
        <p:spPr bwMode="auto">
          <a:xfrm>
            <a:off x="6372225" y="2420938"/>
            <a:ext cx="1728788" cy="792162"/>
          </a:xfrm>
          <a:prstGeom prst="rect">
            <a:avLst/>
          </a:prstGeom>
          <a:gradFill rotWithShape="1">
            <a:gsLst>
              <a:gs pos="0">
                <a:srgbClr val="66FFFF"/>
              </a:gs>
              <a:gs pos="50000">
                <a:schemeClr val="bg1"/>
              </a:gs>
              <a:gs pos="100000">
                <a:srgbClr val="66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altLang="zh-CN" sz="4400"/>
              <a:t>liú</a:t>
            </a:r>
          </a:p>
        </p:txBody>
      </p:sp>
      <p:sp>
        <p:nvSpPr>
          <p:cNvPr id="7186" name="Text Box 18"/>
          <p:cNvSpPr txBox="1">
            <a:spLocks noChangeArrowheads="1"/>
          </p:cNvSpPr>
          <p:nvPr/>
        </p:nvSpPr>
        <p:spPr bwMode="auto">
          <a:xfrm>
            <a:off x="6588125" y="3140075"/>
            <a:ext cx="1273175" cy="1433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8800">
                <a:solidFill>
                  <a:srgbClr val="FF0000"/>
                </a:solidFill>
                <a:ea typeface="黑体" pitchFamily="49" charset="-122"/>
              </a:rPr>
              <a:t>留</a:t>
            </a:r>
          </a:p>
        </p:txBody>
      </p:sp>
      <p:sp>
        <p:nvSpPr>
          <p:cNvPr id="277523" name="Text Box 19"/>
          <p:cNvSpPr txBox="1">
            <a:spLocks noChangeArrowheads="1"/>
          </p:cNvSpPr>
          <p:nvPr/>
        </p:nvSpPr>
        <p:spPr bwMode="auto">
          <a:xfrm>
            <a:off x="6372225" y="4724400"/>
            <a:ext cx="187166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b="1">
                <a:solidFill>
                  <a:schemeClr val="accent2"/>
                </a:solidFill>
              </a:rPr>
              <a:t>(</a:t>
            </a:r>
            <a:r>
              <a:rPr lang="zh-CN" altLang="en-US" sz="4400" b="1">
                <a:solidFill>
                  <a:schemeClr val="accent2"/>
                </a:solidFill>
              </a:rPr>
              <a:t>留心</a:t>
            </a:r>
            <a:r>
              <a:rPr lang="en-US" altLang="zh-CN" sz="4400" b="1">
                <a:solidFill>
                  <a:schemeClr val="accent2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658136572"/>
      </p:ext>
    </p:ext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7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7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75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75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7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7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7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7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7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775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7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7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7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7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7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7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75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75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7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77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77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7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77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7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7511" grpId="0" animBg="1"/>
      <p:bldP spid="277512" grpId="0" animBg="1"/>
      <p:bldP spid="277513" grpId="0" animBg="1"/>
      <p:bldP spid="277518" grpId="0"/>
      <p:bldP spid="277519" grpId="0"/>
      <p:bldP spid="277521" grpId="0" animBg="1"/>
      <p:bldP spid="2775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图片1re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12775"/>
            <a:ext cx="8801100" cy="598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5875" name="Picture 3" descr="图片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620713"/>
            <a:ext cx="2532062" cy="159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 descr="图片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3143250"/>
            <a:ext cx="1441450" cy="13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 descr="图片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3143250"/>
            <a:ext cx="1366837" cy="13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5878" name="Rectangle 6"/>
          <p:cNvSpPr>
            <a:spLocks noChangeArrowheads="1"/>
          </p:cNvSpPr>
          <p:nvPr/>
        </p:nvSpPr>
        <p:spPr bwMode="auto">
          <a:xfrm>
            <a:off x="3836988" y="2349500"/>
            <a:ext cx="1441450" cy="792163"/>
          </a:xfrm>
          <a:prstGeom prst="rect">
            <a:avLst/>
          </a:prstGeom>
          <a:gradFill rotWithShape="1">
            <a:gsLst>
              <a:gs pos="0">
                <a:srgbClr val="66FFFF"/>
              </a:gs>
              <a:gs pos="50000">
                <a:schemeClr val="bg1"/>
              </a:gs>
              <a:gs pos="100000">
                <a:srgbClr val="66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altLang="zh-CN" sz="4400"/>
              <a:t>sè</a:t>
            </a:r>
            <a:endParaRPr lang="en-US" altLang="zh-CN" sz="4400" b="1"/>
          </a:p>
        </p:txBody>
      </p:sp>
      <p:sp>
        <p:nvSpPr>
          <p:cNvPr id="335879" name="Rectangle 7"/>
          <p:cNvSpPr>
            <a:spLocks noChangeArrowheads="1"/>
          </p:cNvSpPr>
          <p:nvPr/>
        </p:nvSpPr>
        <p:spPr bwMode="auto">
          <a:xfrm>
            <a:off x="2470150" y="2349500"/>
            <a:ext cx="1366838" cy="792163"/>
          </a:xfrm>
          <a:prstGeom prst="rect">
            <a:avLst/>
          </a:prstGeom>
          <a:gradFill rotWithShape="1">
            <a:gsLst>
              <a:gs pos="0">
                <a:srgbClr val="66FFFF"/>
              </a:gs>
              <a:gs pos="50000">
                <a:schemeClr val="bg1"/>
              </a:gs>
              <a:gs pos="100000">
                <a:srgbClr val="66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altLang="zh-CN" sz="4400"/>
              <a:t>zhí</a:t>
            </a: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2613025" y="3068638"/>
            <a:ext cx="131127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8000">
                <a:solidFill>
                  <a:srgbClr val="FF0000"/>
                </a:solidFill>
                <a:ea typeface="黑体" pitchFamily="49" charset="-122"/>
              </a:rPr>
              <a:t>直</a:t>
            </a: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3924300" y="3076575"/>
            <a:ext cx="122396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8000">
                <a:solidFill>
                  <a:srgbClr val="FF0000"/>
                </a:solidFill>
                <a:ea typeface="黑体" pitchFamily="49" charset="-122"/>
              </a:rPr>
              <a:t>色</a:t>
            </a:r>
          </a:p>
        </p:txBody>
      </p:sp>
      <p:sp>
        <p:nvSpPr>
          <p:cNvPr id="335882" name="Text Box 10"/>
          <p:cNvSpPr txBox="1">
            <a:spLocks noChangeArrowheads="1"/>
          </p:cNvSpPr>
          <p:nvPr/>
        </p:nvSpPr>
        <p:spPr bwMode="auto">
          <a:xfrm>
            <a:off x="2339975" y="4508500"/>
            <a:ext cx="19446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>
                <a:solidFill>
                  <a:schemeClr val="accent2"/>
                </a:solidFill>
              </a:rPr>
              <a:t>(</a:t>
            </a:r>
            <a:r>
              <a:rPr lang="zh-CN" altLang="en-US" sz="4000" b="1">
                <a:solidFill>
                  <a:schemeClr val="accent2"/>
                </a:solidFill>
              </a:rPr>
              <a:t>直到</a:t>
            </a:r>
            <a:r>
              <a:rPr lang="en-US" altLang="zh-CN" sz="4000" b="1">
                <a:solidFill>
                  <a:schemeClr val="accent2"/>
                </a:solidFill>
              </a:rPr>
              <a:t>)</a:t>
            </a:r>
          </a:p>
        </p:txBody>
      </p:sp>
      <p:sp>
        <p:nvSpPr>
          <p:cNvPr id="335883" name="Text Box 11"/>
          <p:cNvSpPr txBox="1">
            <a:spLocks noChangeArrowheads="1"/>
          </p:cNvSpPr>
          <p:nvPr/>
        </p:nvSpPr>
        <p:spPr bwMode="auto">
          <a:xfrm>
            <a:off x="3779838" y="4508500"/>
            <a:ext cx="18002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>
                <a:solidFill>
                  <a:schemeClr val="accent2"/>
                </a:solidFill>
              </a:rPr>
              <a:t>(</a:t>
            </a:r>
            <a:r>
              <a:rPr lang="zh-CN" altLang="en-US" sz="4000" b="1">
                <a:solidFill>
                  <a:schemeClr val="accent2"/>
                </a:solidFill>
              </a:rPr>
              <a:t>色彩</a:t>
            </a:r>
            <a:r>
              <a:rPr lang="en-US" altLang="zh-CN" sz="4000" b="1">
                <a:solidFill>
                  <a:schemeClr val="accent2"/>
                </a:solidFill>
              </a:rPr>
              <a:t>)</a:t>
            </a:r>
          </a:p>
        </p:txBody>
      </p:sp>
      <p:pic>
        <p:nvPicPr>
          <p:cNvPr id="8204" name="Picture 12" descr="图片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3143250"/>
            <a:ext cx="1439862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5" name="Picture 13" descr="图片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3143250"/>
            <a:ext cx="1439863" cy="13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5886" name="Rectangle 14"/>
          <p:cNvSpPr>
            <a:spLocks noChangeArrowheads="1"/>
          </p:cNvSpPr>
          <p:nvPr/>
        </p:nvSpPr>
        <p:spPr bwMode="auto">
          <a:xfrm>
            <a:off x="6718300" y="2349500"/>
            <a:ext cx="1441450" cy="792163"/>
          </a:xfrm>
          <a:prstGeom prst="rect">
            <a:avLst/>
          </a:prstGeom>
          <a:gradFill rotWithShape="1">
            <a:gsLst>
              <a:gs pos="0">
                <a:srgbClr val="66FFFF"/>
              </a:gs>
              <a:gs pos="50000">
                <a:schemeClr val="bg1"/>
              </a:gs>
              <a:gs pos="100000">
                <a:srgbClr val="66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altLang="zh-CN" sz="4400"/>
              <a:t>yǔ</a:t>
            </a:r>
            <a:endParaRPr lang="en-US" altLang="zh-CN" sz="4400" b="1"/>
          </a:p>
        </p:txBody>
      </p:sp>
      <p:sp>
        <p:nvSpPr>
          <p:cNvPr id="335887" name="Rectangle 15"/>
          <p:cNvSpPr>
            <a:spLocks noChangeArrowheads="1"/>
          </p:cNvSpPr>
          <p:nvPr/>
        </p:nvSpPr>
        <p:spPr bwMode="auto">
          <a:xfrm>
            <a:off x="5278438" y="2349500"/>
            <a:ext cx="1439862" cy="792163"/>
          </a:xfrm>
          <a:prstGeom prst="rect">
            <a:avLst/>
          </a:prstGeom>
          <a:gradFill rotWithShape="1">
            <a:gsLst>
              <a:gs pos="0">
                <a:srgbClr val="66FFFF"/>
              </a:gs>
              <a:gs pos="50000">
                <a:schemeClr val="bg1"/>
              </a:gs>
              <a:gs pos="100000">
                <a:srgbClr val="66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altLang="zh-CN" sz="4400"/>
              <a:t>y</a:t>
            </a:r>
            <a:r>
              <a:rPr lang="en-US" altLang="zh-CN" sz="4400">
                <a:latin typeface="宋体"/>
              </a:rPr>
              <a:t>á</a:t>
            </a:r>
            <a:r>
              <a:rPr lang="en-US" altLang="zh-CN" sz="4400"/>
              <a:t>n</a:t>
            </a:r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5435600" y="3068638"/>
            <a:ext cx="122396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8000">
                <a:solidFill>
                  <a:srgbClr val="FF0000"/>
                </a:solidFill>
                <a:ea typeface="黑体" pitchFamily="49" charset="-122"/>
              </a:rPr>
              <a:t>言</a:t>
            </a:r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6875463" y="3068638"/>
            <a:ext cx="1296987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8000">
                <a:solidFill>
                  <a:srgbClr val="FF0000"/>
                </a:solidFill>
                <a:ea typeface="黑体" pitchFamily="49" charset="-122"/>
              </a:rPr>
              <a:t>语</a:t>
            </a:r>
          </a:p>
        </p:txBody>
      </p:sp>
      <p:sp>
        <p:nvSpPr>
          <p:cNvPr id="335890" name="Text Box 18"/>
          <p:cNvSpPr txBox="1">
            <a:spLocks noChangeArrowheads="1"/>
          </p:cNvSpPr>
          <p:nvPr/>
        </p:nvSpPr>
        <p:spPr bwMode="auto">
          <a:xfrm>
            <a:off x="5292725" y="4508500"/>
            <a:ext cx="19446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>
                <a:solidFill>
                  <a:schemeClr val="accent2"/>
                </a:solidFill>
              </a:rPr>
              <a:t>(</a:t>
            </a:r>
            <a:r>
              <a:rPr lang="zh-CN" altLang="en-US" sz="4000" b="1">
                <a:solidFill>
                  <a:schemeClr val="accent2"/>
                </a:solidFill>
              </a:rPr>
              <a:t>言行</a:t>
            </a:r>
            <a:r>
              <a:rPr lang="en-US" altLang="zh-CN" sz="4000" b="1">
                <a:solidFill>
                  <a:schemeClr val="accent2"/>
                </a:solidFill>
              </a:rPr>
              <a:t>)</a:t>
            </a:r>
          </a:p>
        </p:txBody>
      </p:sp>
      <p:sp>
        <p:nvSpPr>
          <p:cNvPr id="335891" name="Text Box 19"/>
          <p:cNvSpPr txBox="1">
            <a:spLocks noChangeArrowheads="1"/>
          </p:cNvSpPr>
          <p:nvPr/>
        </p:nvSpPr>
        <p:spPr bwMode="auto">
          <a:xfrm>
            <a:off x="6732588" y="4508500"/>
            <a:ext cx="18002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>
                <a:solidFill>
                  <a:schemeClr val="accent2"/>
                </a:solidFill>
              </a:rPr>
              <a:t>(</a:t>
            </a:r>
            <a:r>
              <a:rPr lang="zh-CN" altLang="en-US" sz="4000" b="1">
                <a:solidFill>
                  <a:schemeClr val="accent2"/>
                </a:solidFill>
              </a:rPr>
              <a:t>语气</a:t>
            </a:r>
            <a:r>
              <a:rPr lang="en-US" altLang="zh-CN" sz="4000" b="1">
                <a:solidFill>
                  <a:schemeClr val="accent2"/>
                </a:solidFill>
              </a:rPr>
              <a:t>)</a:t>
            </a:r>
          </a:p>
        </p:txBody>
      </p:sp>
      <p:pic>
        <p:nvPicPr>
          <p:cNvPr id="8212" name="Picture 20" descr="图片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275" y="3133725"/>
            <a:ext cx="1441450" cy="13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5893" name="Rectangle 21"/>
          <p:cNvSpPr>
            <a:spLocks noChangeArrowheads="1"/>
          </p:cNvSpPr>
          <p:nvPr/>
        </p:nvSpPr>
        <p:spPr bwMode="auto">
          <a:xfrm>
            <a:off x="1042988" y="2341563"/>
            <a:ext cx="1441450" cy="792162"/>
          </a:xfrm>
          <a:prstGeom prst="rect">
            <a:avLst/>
          </a:prstGeom>
          <a:gradFill rotWithShape="1">
            <a:gsLst>
              <a:gs pos="0">
                <a:srgbClr val="66FFFF"/>
              </a:gs>
              <a:gs pos="50000">
                <a:schemeClr val="bg1"/>
              </a:gs>
              <a:gs pos="100000">
                <a:srgbClr val="66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altLang="zh-CN" sz="4400"/>
              <a:t>měi</a:t>
            </a:r>
            <a:endParaRPr lang="en-US" altLang="zh-CN" sz="4400" b="1"/>
          </a:p>
        </p:txBody>
      </p:sp>
      <p:sp>
        <p:nvSpPr>
          <p:cNvPr id="8214" name="Text Box 22"/>
          <p:cNvSpPr txBox="1">
            <a:spLocks noChangeArrowheads="1"/>
          </p:cNvSpPr>
          <p:nvPr/>
        </p:nvSpPr>
        <p:spPr bwMode="auto">
          <a:xfrm>
            <a:off x="1238250" y="3068638"/>
            <a:ext cx="131762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8000">
                <a:solidFill>
                  <a:srgbClr val="FF0000"/>
                </a:solidFill>
                <a:ea typeface="黑体" pitchFamily="49" charset="-122"/>
              </a:rPr>
              <a:t>每</a:t>
            </a:r>
          </a:p>
        </p:txBody>
      </p:sp>
      <p:sp>
        <p:nvSpPr>
          <p:cNvPr id="335895" name="Text Box 23"/>
          <p:cNvSpPr txBox="1">
            <a:spLocks noChangeArrowheads="1"/>
          </p:cNvSpPr>
          <p:nvPr/>
        </p:nvSpPr>
        <p:spPr bwMode="auto">
          <a:xfrm>
            <a:off x="914400" y="4500563"/>
            <a:ext cx="1727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>
                <a:solidFill>
                  <a:schemeClr val="accent2"/>
                </a:solidFill>
              </a:rPr>
              <a:t>(</a:t>
            </a:r>
            <a:r>
              <a:rPr lang="zh-CN" altLang="en-US" sz="4000" b="1">
                <a:solidFill>
                  <a:schemeClr val="accent2"/>
                </a:solidFill>
              </a:rPr>
              <a:t>每个</a:t>
            </a:r>
            <a:r>
              <a:rPr lang="en-US" altLang="zh-CN" sz="4000" b="1">
                <a:solidFill>
                  <a:schemeClr val="accent2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46191559"/>
      </p:ext>
    </p:ext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58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58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58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58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5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5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58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58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35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58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58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3358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3358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58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358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35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35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35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35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358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58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0" fill="hold"/>
                                        <p:tgtEl>
                                          <p:spTgt spid="335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0" fill="hold"/>
                                        <p:tgtEl>
                                          <p:spTgt spid="335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358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358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35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35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35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35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5878" grpId="0" animBg="1"/>
      <p:bldP spid="335879" grpId="0" animBg="1"/>
      <p:bldP spid="335882" grpId="0"/>
      <p:bldP spid="335886" grpId="0" animBg="1"/>
      <p:bldP spid="335887" grpId="0" animBg="1"/>
      <p:bldP spid="335890" grpId="0"/>
      <p:bldP spid="335893" grpId="0" animBg="1"/>
      <p:bldP spid="33589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图片1re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12775"/>
            <a:ext cx="8801100" cy="598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4979" name="Group 3"/>
          <p:cNvGrpSpPr>
            <a:grpSpLocks/>
          </p:cNvGrpSpPr>
          <p:nvPr/>
        </p:nvGrpSpPr>
        <p:grpSpPr bwMode="auto">
          <a:xfrm>
            <a:off x="323850" y="620713"/>
            <a:ext cx="2233613" cy="1584325"/>
            <a:chOff x="158" y="572"/>
            <a:chExt cx="1407" cy="998"/>
          </a:xfrm>
        </p:grpSpPr>
        <p:grpSp>
          <p:nvGrpSpPr>
            <p:cNvPr id="9260" name="Group 4"/>
            <p:cNvGrpSpPr>
              <a:grpSpLocks/>
            </p:cNvGrpSpPr>
            <p:nvPr/>
          </p:nvGrpSpPr>
          <p:grpSpPr bwMode="auto">
            <a:xfrm>
              <a:off x="158" y="572"/>
              <a:ext cx="1407" cy="998"/>
              <a:chOff x="703" y="1298"/>
              <a:chExt cx="1451" cy="1134"/>
            </a:xfrm>
          </p:grpSpPr>
          <p:pic>
            <p:nvPicPr>
              <p:cNvPr id="9262" name="Picture 5" descr="1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3" y="1298"/>
                <a:ext cx="1451" cy="11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263" name="Rectangle 6"/>
              <p:cNvSpPr>
                <a:spLocks noChangeArrowheads="1"/>
              </p:cNvSpPr>
              <p:nvPr/>
            </p:nvSpPr>
            <p:spPr bwMode="auto">
              <a:xfrm>
                <a:off x="929" y="1616"/>
                <a:ext cx="1043" cy="3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kumimoji="1" lang="zh-CN" altLang="zh-CN" sz="2800" b="1">
                  <a:solidFill>
                    <a:schemeClr val="hlink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</p:grpSp>
        <p:sp>
          <p:nvSpPr>
            <p:cNvPr id="9261" name="WordArt 7"/>
            <p:cNvSpPr>
              <a:spLocks noChangeArrowheads="1" noChangeShapeType="1" noTextEdit="1"/>
            </p:cNvSpPr>
            <p:nvPr/>
          </p:nvSpPr>
          <p:spPr bwMode="auto">
            <a:xfrm>
              <a:off x="385" y="754"/>
              <a:ext cx="907" cy="45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12700">
                    <a:solidFill>
                      <a:srgbClr val="3333CC"/>
                    </a:solidFill>
                    <a:round/>
                    <a:headEnd/>
                    <a:tailEnd/>
                  </a:ln>
                  <a:solidFill>
                    <a:srgbClr val="B2B2B2">
                      <a:alpha val="50195"/>
                    </a:srgbClr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隶书"/>
                  <a:ea typeface="隶书"/>
                </a:rPr>
                <a:t>写一写</a:t>
              </a:r>
            </a:p>
          </p:txBody>
        </p:sp>
      </p:grpSp>
      <p:grpSp>
        <p:nvGrpSpPr>
          <p:cNvPr id="255024" name="Group 48"/>
          <p:cNvGrpSpPr>
            <a:grpSpLocks/>
          </p:cNvGrpSpPr>
          <p:nvPr/>
        </p:nvGrpSpPr>
        <p:grpSpPr bwMode="auto">
          <a:xfrm>
            <a:off x="1739900" y="2205038"/>
            <a:ext cx="5711825" cy="1439862"/>
            <a:chOff x="657" y="1389"/>
            <a:chExt cx="3598" cy="907"/>
          </a:xfrm>
        </p:grpSpPr>
        <p:grpSp>
          <p:nvGrpSpPr>
            <p:cNvPr id="9243" name="Group 49"/>
            <p:cNvGrpSpPr>
              <a:grpSpLocks/>
            </p:cNvGrpSpPr>
            <p:nvPr/>
          </p:nvGrpSpPr>
          <p:grpSpPr bwMode="auto">
            <a:xfrm>
              <a:off x="1557" y="1415"/>
              <a:ext cx="899" cy="881"/>
              <a:chOff x="2426" y="1253"/>
              <a:chExt cx="1815" cy="1814"/>
            </a:xfrm>
          </p:grpSpPr>
          <p:sp>
            <p:nvSpPr>
              <p:cNvPr id="9257" name="Rectangle 50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9258" name="Line 51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59" name="Line 52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244" name="Group 53"/>
            <p:cNvGrpSpPr>
              <a:grpSpLocks/>
            </p:cNvGrpSpPr>
            <p:nvPr/>
          </p:nvGrpSpPr>
          <p:grpSpPr bwMode="auto">
            <a:xfrm>
              <a:off x="657" y="1415"/>
              <a:ext cx="900" cy="881"/>
              <a:chOff x="2426" y="1253"/>
              <a:chExt cx="1815" cy="1814"/>
            </a:xfrm>
          </p:grpSpPr>
          <p:sp>
            <p:nvSpPr>
              <p:cNvPr id="9254" name="Rectangle 54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9255" name="Line 55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56" name="Line 56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245" name="Group 57"/>
            <p:cNvGrpSpPr>
              <a:grpSpLocks/>
            </p:cNvGrpSpPr>
            <p:nvPr/>
          </p:nvGrpSpPr>
          <p:grpSpPr bwMode="auto">
            <a:xfrm>
              <a:off x="2456" y="1415"/>
              <a:ext cx="900" cy="881"/>
              <a:chOff x="2426" y="1253"/>
              <a:chExt cx="1815" cy="1814"/>
            </a:xfrm>
          </p:grpSpPr>
          <p:sp>
            <p:nvSpPr>
              <p:cNvPr id="9251" name="Rectangle 58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9252" name="Line 59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53" name="Line 60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246" name="Group 61"/>
            <p:cNvGrpSpPr>
              <a:grpSpLocks/>
            </p:cNvGrpSpPr>
            <p:nvPr/>
          </p:nvGrpSpPr>
          <p:grpSpPr bwMode="auto">
            <a:xfrm>
              <a:off x="3356" y="1415"/>
              <a:ext cx="899" cy="881"/>
              <a:chOff x="2426" y="1253"/>
              <a:chExt cx="1815" cy="1814"/>
            </a:xfrm>
          </p:grpSpPr>
          <p:sp>
            <p:nvSpPr>
              <p:cNvPr id="9248" name="Rectangle 62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9249" name="Line 63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50" name="Line 64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9247" name="Text Box 65"/>
            <p:cNvSpPr txBox="1">
              <a:spLocks noChangeArrowheads="1"/>
            </p:cNvSpPr>
            <p:nvPr/>
          </p:nvSpPr>
          <p:spPr bwMode="auto">
            <a:xfrm>
              <a:off x="710" y="1389"/>
              <a:ext cx="3531" cy="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0802" tIns="35401" rIns="70802" bIns="35401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dist" eaLnBrk="1" hangingPunct="1"/>
              <a:r>
                <a:rPr lang="zh-CN" altLang="en-US" sz="8800">
                  <a:solidFill>
                    <a:srgbClr val="FF3300"/>
                  </a:solidFill>
                  <a:ea typeface="楷体_GB2312" pitchFamily="49" charset="-122"/>
                </a:rPr>
                <a:t>色每言直</a:t>
              </a:r>
            </a:p>
          </p:txBody>
        </p:sp>
      </p:grpSp>
      <p:grpSp>
        <p:nvGrpSpPr>
          <p:cNvPr id="255067" name="Group 91"/>
          <p:cNvGrpSpPr>
            <a:grpSpLocks/>
          </p:cNvGrpSpPr>
          <p:nvPr/>
        </p:nvGrpSpPr>
        <p:grpSpPr bwMode="auto">
          <a:xfrm>
            <a:off x="1042988" y="3789363"/>
            <a:ext cx="7129462" cy="1439862"/>
            <a:chOff x="657" y="2387"/>
            <a:chExt cx="4491" cy="907"/>
          </a:xfrm>
        </p:grpSpPr>
        <p:grpSp>
          <p:nvGrpSpPr>
            <p:cNvPr id="9222" name="Group 85"/>
            <p:cNvGrpSpPr>
              <a:grpSpLocks/>
            </p:cNvGrpSpPr>
            <p:nvPr/>
          </p:nvGrpSpPr>
          <p:grpSpPr bwMode="auto">
            <a:xfrm>
              <a:off x="4249" y="2413"/>
              <a:ext cx="899" cy="881"/>
              <a:chOff x="2426" y="1253"/>
              <a:chExt cx="1815" cy="1814"/>
            </a:xfrm>
          </p:grpSpPr>
          <p:sp>
            <p:nvSpPr>
              <p:cNvPr id="9240" name="Rectangle 86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9241" name="Line 87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42" name="Line 88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223" name="Group 68"/>
            <p:cNvGrpSpPr>
              <a:grpSpLocks/>
            </p:cNvGrpSpPr>
            <p:nvPr/>
          </p:nvGrpSpPr>
          <p:grpSpPr bwMode="auto">
            <a:xfrm>
              <a:off x="1557" y="2413"/>
              <a:ext cx="899" cy="881"/>
              <a:chOff x="2426" y="1253"/>
              <a:chExt cx="1815" cy="1814"/>
            </a:xfrm>
          </p:grpSpPr>
          <p:sp>
            <p:nvSpPr>
              <p:cNvPr id="9237" name="Rectangle 69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9238" name="Line 70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9" name="Line 71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224" name="Group 72"/>
            <p:cNvGrpSpPr>
              <a:grpSpLocks/>
            </p:cNvGrpSpPr>
            <p:nvPr/>
          </p:nvGrpSpPr>
          <p:grpSpPr bwMode="auto">
            <a:xfrm>
              <a:off x="657" y="2413"/>
              <a:ext cx="900" cy="881"/>
              <a:chOff x="2426" y="1253"/>
              <a:chExt cx="1815" cy="1814"/>
            </a:xfrm>
          </p:grpSpPr>
          <p:sp>
            <p:nvSpPr>
              <p:cNvPr id="9234" name="Rectangle 73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9235" name="Line 74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6" name="Line 75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225" name="Group 76"/>
            <p:cNvGrpSpPr>
              <a:grpSpLocks/>
            </p:cNvGrpSpPr>
            <p:nvPr/>
          </p:nvGrpSpPr>
          <p:grpSpPr bwMode="auto">
            <a:xfrm>
              <a:off x="2456" y="2413"/>
              <a:ext cx="900" cy="881"/>
              <a:chOff x="2426" y="1253"/>
              <a:chExt cx="1815" cy="1814"/>
            </a:xfrm>
          </p:grpSpPr>
          <p:sp>
            <p:nvSpPr>
              <p:cNvPr id="9231" name="Rectangle 77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9232" name="Line 78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3" name="Line 79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226" name="Group 80"/>
            <p:cNvGrpSpPr>
              <a:grpSpLocks/>
            </p:cNvGrpSpPr>
            <p:nvPr/>
          </p:nvGrpSpPr>
          <p:grpSpPr bwMode="auto">
            <a:xfrm>
              <a:off x="3356" y="2413"/>
              <a:ext cx="899" cy="881"/>
              <a:chOff x="2426" y="1253"/>
              <a:chExt cx="1815" cy="1814"/>
            </a:xfrm>
          </p:grpSpPr>
          <p:sp>
            <p:nvSpPr>
              <p:cNvPr id="9228" name="Rectangle 81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9229" name="Line 82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0" name="Line 83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9227" name="Text Box 84"/>
            <p:cNvSpPr txBox="1">
              <a:spLocks noChangeArrowheads="1"/>
            </p:cNvSpPr>
            <p:nvPr/>
          </p:nvSpPr>
          <p:spPr bwMode="auto">
            <a:xfrm>
              <a:off x="703" y="2387"/>
              <a:ext cx="4400" cy="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0802" tIns="35401" rIns="70802" bIns="35401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dist" eaLnBrk="1" hangingPunct="1"/>
              <a:r>
                <a:rPr lang="zh-CN" altLang="en-US" sz="8800">
                  <a:solidFill>
                    <a:srgbClr val="FF3300"/>
                  </a:solidFill>
                  <a:ea typeface="楷体_GB2312" pitchFamily="49" charset="-122"/>
                </a:rPr>
                <a:t>油语结留旁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44508896"/>
      </p:ext>
    </p:extLst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549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2550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25506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Image00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8785225" cy="597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3347" name="Text Box 3"/>
          <p:cNvSpPr txBox="1">
            <a:spLocks noChangeArrowheads="1"/>
          </p:cNvSpPr>
          <p:nvPr/>
        </p:nvSpPr>
        <p:spPr bwMode="auto">
          <a:xfrm>
            <a:off x="684213" y="908050"/>
            <a:ext cx="8064500" cy="914400"/>
          </a:xfrm>
          <a:prstGeom prst="rect">
            <a:avLst/>
          </a:prstGeom>
          <a:solidFill>
            <a:srgbClr val="FFFF99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5400" b="1">
                <a:latin typeface="楷体_GB2312" pitchFamily="49" charset="-122"/>
                <a:ea typeface="楷体_GB2312" pitchFamily="49" charset="-122"/>
              </a:rPr>
              <a:t>树林旁边长着许多花生。</a:t>
            </a:r>
          </a:p>
        </p:txBody>
      </p:sp>
    </p:spTree>
    <p:extLst>
      <p:ext uri="{BB962C8B-B14F-4D97-AF65-F5344CB8AC3E}">
        <p14:creationId xmlns:p14="http://schemas.microsoft.com/office/powerpoint/2010/main" val="2182625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1334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3347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247</Words>
  <Application>Microsoft Office PowerPoint</Application>
  <PresentationFormat>全屏显示(4:3)</PresentationFormat>
  <Paragraphs>62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sfyx</dc:creator>
  <cp:lastModifiedBy>sfyx</cp:lastModifiedBy>
  <cp:revision>1</cp:revision>
  <dcterms:created xsi:type="dcterms:W3CDTF">2017-06-28T09:08:21Z</dcterms:created>
  <dcterms:modified xsi:type="dcterms:W3CDTF">2017-06-28T09:09:39Z</dcterms:modified>
</cp:coreProperties>
</file>